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480175" cy="9144000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3366FF"/>
    <a:srgbClr val="339933"/>
    <a:srgbClr val="669900"/>
    <a:srgbClr val="339966"/>
    <a:srgbClr val="009900"/>
    <a:srgbClr val="6CD4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95463" autoAdjust="0"/>
  </p:normalViewPr>
  <p:slideViewPr>
    <p:cSldViewPr>
      <p:cViewPr>
        <p:scale>
          <a:sx n="96" d="100"/>
          <a:sy n="96" d="100"/>
        </p:scale>
        <p:origin x="-1332" y="1314"/>
      </p:cViewPr>
      <p:guideLst>
        <p:guide orient="horz" pos="2880"/>
        <p:guide pos="20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250979-8C06-403B-9833-576699908D88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081213" y="744538"/>
            <a:ext cx="26352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6308D-4DD2-4A28-AF2B-2DAC3565C77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298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6308D-4DD2-4A28-AF2B-2DAC3565C778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5667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86014" y="2840571"/>
            <a:ext cx="5508149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2027" y="5181601"/>
            <a:ext cx="4536123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791F7-9C42-4B78-8794-C653D87794B0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36EA-A4FA-405F-8D8A-A5E6C0B036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693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791F7-9C42-4B78-8794-C653D87794B0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36EA-A4FA-405F-8D8A-A5E6C0B036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015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698127" y="366188"/>
            <a:ext cx="145804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24009" y="366188"/>
            <a:ext cx="4266115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791F7-9C42-4B78-8794-C653D87794B0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36EA-A4FA-405F-8D8A-A5E6C0B036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3481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791F7-9C42-4B78-8794-C653D87794B0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36EA-A4FA-405F-8D8A-A5E6C0B036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744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11890" y="5875868"/>
            <a:ext cx="5508149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11890" y="3875620"/>
            <a:ext cx="5508149" cy="200025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791F7-9C42-4B78-8794-C653D87794B0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36EA-A4FA-405F-8D8A-A5E6C0B036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4992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24010" y="2133603"/>
            <a:ext cx="2862077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294091" y="2133603"/>
            <a:ext cx="2862077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791F7-9C42-4B78-8794-C653D87794B0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36EA-A4FA-405F-8D8A-A5E6C0B036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9828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24011" y="2046817"/>
            <a:ext cx="2863203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24011" y="2899833"/>
            <a:ext cx="2863203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291841" y="2046817"/>
            <a:ext cx="2864327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291841" y="2899833"/>
            <a:ext cx="2864327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791F7-9C42-4B78-8794-C653D87794B0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36EA-A4FA-405F-8D8A-A5E6C0B036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0162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791F7-9C42-4B78-8794-C653D87794B0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36EA-A4FA-405F-8D8A-A5E6C0B036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3869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791F7-9C42-4B78-8794-C653D87794B0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36EA-A4FA-405F-8D8A-A5E6C0B036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9832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4009" y="364067"/>
            <a:ext cx="2131934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33569" y="364069"/>
            <a:ext cx="3622598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24009" y="1913470"/>
            <a:ext cx="2131934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791F7-9C42-4B78-8794-C653D87794B0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36EA-A4FA-405F-8D8A-A5E6C0B036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8538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70162" y="6400803"/>
            <a:ext cx="3888105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270162" y="817033"/>
            <a:ext cx="3888105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270162" y="7156453"/>
            <a:ext cx="3888105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791F7-9C42-4B78-8794-C653D87794B0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36EA-A4FA-405F-8D8A-A5E6C0B036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2611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24009" y="366185"/>
            <a:ext cx="5832158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24009" y="2133603"/>
            <a:ext cx="5832158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24009" y="8475137"/>
            <a:ext cx="151204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791F7-9C42-4B78-8794-C653D87794B0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214061" y="8475137"/>
            <a:ext cx="205205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644125" y="8475137"/>
            <a:ext cx="151204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536EA-A4FA-405F-8D8A-A5E6C0B036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9523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10 Imagen"/>
          <p:cNvPicPr preferRelativeResize="0"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66" r="15163" b="5570"/>
          <a:stretch/>
        </p:blipFill>
        <p:spPr>
          <a:xfrm>
            <a:off x="3849502" y="0"/>
            <a:ext cx="2631054" cy="2051720"/>
          </a:xfrm>
          <a:prstGeom prst="rect">
            <a:avLst/>
          </a:prstGeom>
        </p:spPr>
      </p:pic>
      <p:sp>
        <p:nvSpPr>
          <p:cNvPr id="10" name="9 Rectángulo redondeado"/>
          <p:cNvSpPr/>
          <p:nvPr/>
        </p:nvSpPr>
        <p:spPr>
          <a:xfrm>
            <a:off x="0" y="0"/>
            <a:ext cx="3849503" cy="2051720"/>
          </a:xfrm>
          <a:prstGeom prst="roundRect">
            <a:avLst>
              <a:gd name="adj" fmla="val 0"/>
            </a:avLst>
          </a:prstGeom>
          <a:solidFill>
            <a:srgbClr val="66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 smtClean="0">
                <a:solidFill>
                  <a:schemeClr val="bg1"/>
                </a:solidFill>
              </a:rPr>
              <a:t>CURSO TRIMESTRAL DE PRIMAVERA</a:t>
            </a:r>
            <a:endParaRPr lang="es-ES" sz="4400" b="1" dirty="0">
              <a:solidFill>
                <a:schemeClr val="bg1"/>
              </a:solidFill>
            </a:endParaRPr>
          </a:p>
        </p:txBody>
      </p:sp>
      <p:cxnSp>
        <p:nvCxnSpPr>
          <p:cNvPr id="12" name="11 Conector recto"/>
          <p:cNvCxnSpPr/>
          <p:nvPr/>
        </p:nvCxnSpPr>
        <p:spPr>
          <a:xfrm>
            <a:off x="0" y="2051720"/>
            <a:ext cx="64801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-1" y="2771800"/>
            <a:ext cx="64801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143744" y="2051720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i="1" dirty="0" smtClean="0">
                <a:solidFill>
                  <a:srgbClr val="009900"/>
                </a:solidFill>
              </a:rPr>
              <a:t>Descubre </a:t>
            </a:r>
            <a:r>
              <a:rPr lang="es-ES" sz="3600" b="1" i="1" dirty="0" smtClean="0">
                <a:solidFill>
                  <a:schemeClr val="accent3">
                    <a:lumMod val="75000"/>
                  </a:schemeClr>
                </a:solidFill>
              </a:rPr>
              <a:t>Perfecciona</a:t>
            </a:r>
            <a:r>
              <a:rPr lang="es-ES" sz="3600" b="1" i="1" dirty="0" smtClean="0">
                <a:solidFill>
                  <a:srgbClr val="009900"/>
                </a:solidFill>
              </a:rPr>
              <a:t> Practica</a:t>
            </a:r>
            <a:endParaRPr lang="es-ES" sz="3600" b="1" i="1" dirty="0">
              <a:solidFill>
                <a:srgbClr val="009900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0" y="2771800"/>
            <a:ext cx="6480556" cy="4006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  <a:tabLst>
                <a:tab pos="447675" algn="l"/>
              </a:tabLst>
            </a:pPr>
            <a:r>
              <a:rPr lang="es-ES" sz="2800" b="1" i="1" dirty="0" smtClean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s-ES" sz="2200" b="1" i="1" dirty="0" smtClean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abril a junio.</a:t>
            </a:r>
          </a:p>
          <a:p>
            <a:pPr>
              <a:spcAft>
                <a:spcPts val="800"/>
              </a:spcAft>
              <a:tabLst>
                <a:tab pos="447675" algn="l"/>
              </a:tabLst>
            </a:pPr>
            <a:r>
              <a:rPr lang="es-ES" sz="2200" b="1" i="1" dirty="0" smtClean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12 semanas con clase semanal de 1 hora.</a:t>
            </a:r>
          </a:p>
          <a:p>
            <a:pPr>
              <a:spcAft>
                <a:spcPts val="800"/>
              </a:spcAft>
              <a:tabLst>
                <a:tab pos="447675" algn="l"/>
              </a:tabLst>
            </a:pPr>
            <a:r>
              <a:rPr lang="es-ES" sz="2200" b="1" i="1" dirty="0" smtClean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Horarios  según  disponibilidad.</a:t>
            </a:r>
          </a:p>
          <a:p>
            <a:pPr>
              <a:spcAft>
                <a:spcPts val="800"/>
              </a:spcAft>
              <a:tabLst>
                <a:tab pos="447675" algn="l"/>
              </a:tabLst>
            </a:pPr>
            <a:r>
              <a:rPr lang="es-ES" sz="2200" b="1" i="1" dirty="0" smtClean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Mínimo 4 personas, máximo 6 personas.</a:t>
            </a:r>
          </a:p>
          <a:p>
            <a:pPr>
              <a:tabLst>
                <a:tab pos="447675" algn="l"/>
              </a:tabLst>
            </a:pPr>
            <a:r>
              <a:rPr lang="es-ES" sz="2200" b="1" i="1" dirty="0" smtClean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Grupos según niveles:</a:t>
            </a:r>
          </a:p>
          <a:p>
            <a:pPr>
              <a:tabLst>
                <a:tab pos="714375" algn="l"/>
              </a:tabLst>
            </a:pPr>
            <a:r>
              <a:rPr lang="es-ES" sz="2000" b="1" dirty="0">
                <a:latin typeface="Arial Black" panose="020B0A04020102020204" pitchFamily="34" charset="0"/>
              </a:rPr>
              <a:t>	</a:t>
            </a:r>
            <a:r>
              <a:rPr lang="es-ES" sz="1400" i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INICIACION</a:t>
            </a:r>
            <a:r>
              <a:rPr lang="es-ES" sz="14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jugadores de golf sin hándicap</a:t>
            </a:r>
            <a:r>
              <a:rPr lang="es-ES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tabLst>
                <a:tab pos="714375" algn="l"/>
              </a:tabLst>
            </a:pPr>
            <a:r>
              <a:rPr lang="es-ES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1400" i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AVANZADO</a:t>
            </a:r>
            <a:r>
              <a:rPr lang="es-ES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jugadores de golf con hándicap, juegan en el campo y 	han recibido clases anteriormente.</a:t>
            </a:r>
          </a:p>
          <a:p>
            <a:pPr>
              <a:tabLst>
                <a:tab pos="714375" algn="l"/>
              </a:tabLst>
            </a:pPr>
            <a:r>
              <a:rPr lang="es-ES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1400" i="1" u="sng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TECNIFICACION</a:t>
            </a:r>
            <a:r>
              <a:rPr lang="es-ES" sz="1400" i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jugadores con hándicap inferior a 18 .</a:t>
            </a:r>
          </a:p>
          <a:p>
            <a:pPr>
              <a:spcAft>
                <a:spcPts val="800"/>
              </a:spcAft>
              <a:tabLst>
                <a:tab pos="714375" algn="l"/>
              </a:tabLst>
            </a:pPr>
            <a:r>
              <a:rPr lang="es-ES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14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MASTER</a:t>
            </a:r>
            <a:r>
              <a:rPr lang="es-ES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: jugadores de 1ª o 2ª categoría.</a:t>
            </a:r>
          </a:p>
          <a:p>
            <a:pPr>
              <a:spcAft>
                <a:spcPts val="800"/>
              </a:spcAft>
              <a:tabLst>
                <a:tab pos="447675" algn="l"/>
              </a:tabLst>
            </a:pPr>
            <a:r>
              <a:rPr lang="es-ES" sz="2400" b="1" i="1" dirty="0" smtClean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s-ES" sz="2200" b="1" i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Incluye alquiler de palos.</a:t>
            </a:r>
            <a:endParaRPr lang="es-ES" sz="2200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3" descr="\\ESMAD10684\escaner\OFICINA LUIS\PROFESORES\CURSOS TRIMESTRALES\29-298754_margarita-margaritas-blancas-para-dibuja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70" y="2942978"/>
            <a:ext cx="264173" cy="288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3" descr="\\ESMAD10684\escaner\OFICINA LUIS\PROFESORES\CURSOS TRIMESTRALES\29-298754_margarita-margaritas-blancas-para-dibuja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449" y="3360194"/>
            <a:ext cx="264173" cy="288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3" descr="\\ESMAD10684\escaner\OFICINA LUIS\PROFESORES\CURSOS TRIMESTRALES\29-298754_margarita-margaritas-blancas-para-dibuja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70" y="3779912"/>
            <a:ext cx="264173" cy="288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3" descr="\\ESMAD10684\escaner\OFICINA LUIS\PROFESORES\CURSOS TRIMESTRALES\29-298754_margarita-margaritas-blancas-para-dibuja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70" y="4258444"/>
            <a:ext cx="264173" cy="288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3" descr="\\ESMAD10684\escaner\OFICINA LUIS\PROFESORES\CURSOS TRIMESTRALES\29-298754_margarita-margaritas-blancas-para-dibuja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12" y="4687113"/>
            <a:ext cx="264173" cy="288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3" descr="\\ESMAD10684\escaner\OFICINA LUIS\PROFESORES\CURSOS TRIMESTRALES\29-298754_margarita-margaritas-blancas-para-dibuja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12" y="6275784"/>
            <a:ext cx="264173" cy="288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Rectángulo redondeado"/>
          <p:cNvSpPr/>
          <p:nvPr/>
        </p:nvSpPr>
        <p:spPr>
          <a:xfrm>
            <a:off x="139449" y="6778024"/>
            <a:ext cx="4176464" cy="1394375"/>
          </a:xfrm>
          <a:prstGeom prst="roundRect">
            <a:avLst/>
          </a:prstGeom>
          <a:solidFill>
            <a:srgbClr val="6699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es-ES" sz="2000" b="1" dirty="0" smtClean="0"/>
              <a:t>TRIMESTRE </a:t>
            </a:r>
            <a:r>
              <a:rPr lang="es-ES" b="1" dirty="0" smtClean="0"/>
              <a:t>      </a:t>
            </a:r>
            <a:r>
              <a:rPr lang="es-ES" sz="1700" b="1" dirty="0" smtClean="0"/>
              <a:t>Abonados    </a:t>
            </a:r>
            <a:r>
              <a:rPr lang="es-ES" sz="1700" b="1" dirty="0" smtClean="0">
                <a:solidFill>
                  <a:schemeClr val="tx1"/>
                </a:solidFill>
              </a:rPr>
              <a:t>No abonados</a:t>
            </a:r>
          </a:p>
          <a:p>
            <a:r>
              <a:rPr lang="es-ES" sz="2000" dirty="0">
                <a:latin typeface="Blue Highway Condensed" panose="02010603020202020303" pitchFamily="2" charset="0"/>
                <a:cs typeface="Browallia New" panose="020B0604020202020204" pitchFamily="34" charset="-34"/>
              </a:rPr>
              <a:t> </a:t>
            </a:r>
            <a:r>
              <a:rPr lang="es-ES" sz="2000" dirty="0" smtClean="0">
                <a:latin typeface="Blue Highway Condensed" panose="02010603020202020303" pitchFamily="2" charset="0"/>
                <a:cs typeface="Browallia New" panose="020B0604020202020204" pitchFamily="34" charset="-34"/>
              </a:rPr>
              <a:t>                         Adultos          </a:t>
            </a:r>
            <a:r>
              <a:rPr lang="es-ES" sz="2400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115,</a:t>
            </a:r>
            <a:r>
              <a:rPr lang="es-ES" sz="2400" b="1" baseline="300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00</a:t>
            </a:r>
            <a:r>
              <a:rPr lang="es-ES" sz="2400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€         </a:t>
            </a:r>
            <a:r>
              <a:rPr lang="es-ES" sz="2400" b="1" dirty="0" smtClean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145,</a:t>
            </a:r>
            <a:r>
              <a:rPr lang="es-ES" sz="2400" b="1" baseline="30000" dirty="0" smtClean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00</a:t>
            </a:r>
            <a:r>
              <a:rPr lang="es-ES" sz="2400" b="1" dirty="0" smtClean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€</a:t>
            </a:r>
          </a:p>
          <a:p>
            <a:pPr>
              <a:lnSpc>
                <a:spcPts val="1500"/>
              </a:lnSpc>
            </a:pPr>
            <a:endParaRPr lang="es-ES" sz="1000" b="1" dirty="0" smtClean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>
              <a:lnSpc>
                <a:spcPts val="1500"/>
              </a:lnSpc>
            </a:pPr>
            <a:r>
              <a:rPr lang="es-ES" sz="2000" dirty="0" smtClean="0">
                <a:latin typeface="Blue Highway Condensed" panose="02010603020202020303" pitchFamily="2" charset="0"/>
                <a:cs typeface="Browallia New" panose="020B0604020202020204" pitchFamily="34" charset="-34"/>
              </a:rPr>
              <a:t>       Menores de 18 años          </a:t>
            </a:r>
            <a:r>
              <a:rPr lang="es-ES" sz="2400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100,</a:t>
            </a:r>
            <a:r>
              <a:rPr lang="es-ES" sz="2400" b="1" baseline="300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00</a:t>
            </a:r>
            <a:r>
              <a:rPr lang="es-ES" sz="2400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€         </a:t>
            </a:r>
            <a:r>
              <a:rPr lang="es-ES" sz="2400" b="1" dirty="0" smtClean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115,</a:t>
            </a:r>
            <a:r>
              <a:rPr lang="es-ES" sz="2400" b="1" baseline="30000" dirty="0" smtClean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00</a:t>
            </a:r>
            <a:r>
              <a:rPr lang="es-ES" sz="2400" b="1" dirty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€</a:t>
            </a:r>
            <a:endParaRPr lang="es-ES" sz="2400" b="1" dirty="0" smtClean="0">
              <a:solidFill>
                <a:schemeClr val="tx1"/>
              </a:solidFill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>
              <a:lnSpc>
                <a:spcPts val="1500"/>
              </a:lnSpc>
            </a:pPr>
            <a:r>
              <a:rPr lang="es-ES" sz="2000" dirty="0" smtClean="0">
                <a:latin typeface="Blue Highway Condensed" panose="02010603020202020303" pitchFamily="2" charset="0"/>
                <a:cs typeface="Browallia New" panose="020B0604020202020204" pitchFamily="34" charset="-34"/>
              </a:rPr>
              <a:t>       y mayores de 60</a:t>
            </a:r>
            <a:endParaRPr lang="es-ES" sz="2000" dirty="0">
              <a:latin typeface="Blue Highway Condensed" panose="02010603020202020303" pitchFamily="2" charset="0"/>
              <a:cs typeface="Browallia New" panose="020B0604020202020204" pitchFamily="34" charset="-34"/>
            </a:endParaRPr>
          </a:p>
        </p:txBody>
      </p:sp>
      <p:sp>
        <p:nvSpPr>
          <p:cNvPr id="27" name="26 Rectángulo redondeado"/>
          <p:cNvSpPr/>
          <p:nvPr/>
        </p:nvSpPr>
        <p:spPr>
          <a:xfrm>
            <a:off x="4536231" y="6778023"/>
            <a:ext cx="1868119" cy="1394375"/>
          </a:xfrm>
          <a:prstGeom prst="roundRect">
            <a:avLst/>
          </a:prstGeom>
          <a:solidFill>
            <a:srgbClr val="6699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108000" rtlCol="0" anchor="ctr"/>
          <a:lstStyle/>
          <a:p>
            <a:pPr algn="ctr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dirty="0" smtClean="0">
                <a:latin typeface="Franklin Gothic Medium Cond" panose="020B0606030402020204" pitchFamily="34" charset="0"/>
                <a:cs typeface="Arial" panose="020B0604020202020204" pitchFamily="34" charset="0"/>
              </a:rPr>
              <a:t>Regalo tarjeta  BONO PRACTICAS de 300 Bolas</a:t>
            </a:r>
            <a:endParaRPr lang="es-ES" dirty="0">
              <a:latin typeface="Franklin Gothic Medium Cond" panose="020B06060304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27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5" y="8316416"/>
            <a:ext cx="1350586" cy="750912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1320553" y="8322540"/>
            <a:ext cx="5160003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700" b="1" dirty="0" smtClean="0">
                <a:solidFill>
                  <a:srgbClr val="339933"/>
                </a:solidFill>
              </a:rPr>
              <a:t>Inscripciones 985798132 o en la recepción del campo</a:t>
            </a:r>
          </a:p>
          <a:p>
            <a:endParaRPr lang="es-ES" sz="800" b="1" dirty="0">
              <a:solidFill>
                <a:srgbClr val="3399FF"/>
              </a:solidFill>
            </a:endParaRPr>
          </a:p>
          <a:p>
            <a:r>
              <a:rPr lang="es-ES" sz="1600" b="1" dirty="0" smtClean="0">
                <a:solidFill>
                  <a:srgbClr val="3399FF"/>
                </a:solidFill>
              </a:rPr>
              <a:t>      lascaldas@golflascaldas.com      ww.golflascaldas.com</a:t>
            </a:r>
            <a:endParaRPr lang="es-ES" sz="1700" b="1" dirty="0">
              <a:solidFill>
                <a:srgbClr val="3399FF"/>
              </a:solidFill>
            </a:endParaRPr>
          </a:p>
        </p:txBody>
      </p:sp>
      <p:pic>
        <p:nvPicPr>
          <p:cNvPr id="29" name="Picture 2" descr="C:\Users\GARRIDOL253\AppData\Local\Microsoft\Windows\Temporary Internet Files\Content.IE5\R4PN8S94\mail-1454731_960_720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79000"/>
                    </a14:imgEffect>
                    <a14:imgEffect>
                      <a14:brightnessContrast bright="-23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3315" y="8704337"/>
            <a:ext cx="297160" cy="297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023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50</Words>
  <Application>Microsoft Office PowerPoint</Application>
  <PresentationFormat>Personalizado</PresentationFormat>
  <Paragraphs>22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FCC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Sanchez Sanchez, Emilio Jose</dc:creator>
  <cp:lastModifiedBy>Garrido Espina, Luis Jose</cp:lastModifiedBy>
  <cp:revision>18</cp:revision>
  <dcterms:created xsi:type="dcterms:W3CDTF">2023-03-16T12:07:11Z</dcterms:created>
  <dcterms:modified xsi:type="dcterms:W3CDTF">2023-03-16T13:57:33Z</dcterms:modified>
</cp:coreProperties>
</file>